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7" r:id="rId2"/>
    <p:sldId id="358" r:id="rId3"/>
    <p:sldId id="1242" r:id="rId4"/>
    <p:sldId id="1235" r:id="rId5"/>
    <p:sldId id="1243" r:id="rId6"/>
    <p:sldId id="1244" r:id="rId7"/>
    <p:sldId id="1251" r:id="rId8"/>
    <p:sldId id="1245" r:id="rId9"/>
    <p:sldId id="1246" r:id="rId10"/>
    <p:sldId id="1247" r:id="rId11"/>
    <p:sldId id="1248" r:id="rId12"/>
    <p:sldId id="1249" r:id="rId13"/>
    <p:sldId id="1250" r:id="rId14"/>
    <p:sldId id="1140" r:id="rId15"/>
    <p:sldId id="1228" r:id="rId16"/>
    <p:sldId id="381" r:id="rId17"/>
    <p:sldId id="382" r:id="rId18"/>
    <p:sldId id="379" r:id="rId19"/>
    <p:sldId id="1222" r:id="rId20"/>
    <p:sldId id="1118" r:id="rId21"/>
    <p:sldId id="331" r:id="rId2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42"/>
            <p14:sldId id="1235"/>
            <p14:sldId id="1243"/>
            <p14:sldId id="1244"/>
            <p14:sldId id="1251"/>
            <p14:sldId id="1245"/>
            <p14:sldId id="1246"/>
            <p14:sldId id="1247"/>
            <p14:sldId id="1248"/>
            <p14:sldId id="1249"/>
            <p14:sldId id="1250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3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2C40F441-E614-49FC-A35E-3D635CABF63C}"/>
    <pc:docChg chg="undo custSel modSld">
      <pc:chgData name="Mark Fishpool" userId="b7923bd0fa9cf83f" providerId="LiveId" clId="{2C40F441-E614-49FC-A35E-3D635CABF63C}" dt="2024-10-10T23:03:40.235" v="1074" actId="114"/>
      <pc:docMkLst>
        <pc:docMk/>
      </pc:docMkLst>
      <pc:sldChg chg="modSp mod modNotesTx">
        <pc:chgData name="Mark Fishpool" userId="b7923bd0fa9cf83f" providerId="LiveId" clId="{2C40F441-E614-49FC-A35E-3D635CABF63C}" dt="2024-10-10T23:03:40.235" v="1074" actId="114"/>
        <pc:sldMkLst>
          <pc:docMk/>
          <pc:sldMk cId="287738766" sldId="1235"/>
        </pc:sldMkLst>
        <pc:spChg chg="mod">
          <ac:chgData name="Mark Fishpool" userId="b7923bd0fa9cf83f" providerId="LiveId" clId="{2C40F441-E614-49FC-A35E-3D635CABF63C}" dt="2024-10-01T13:14:17.873" v="29" actId="20577"/>
          <ac:spMkLst>
            <pc:docMk/>
            <pc:sldMk cId="287738766" sldId="1235"/>
            <ac:spMk id="3" creationId="{3661C089-FBCC-2987-66AD-EDFB6DCB52F2}"/>
          </ac:spMkLst>
        </pc:spChg>
      </pc:sldChg>
      <pc:sldChg chg="modSp mod modNotesTx">
        <pc:chgData name="Mark Fishpool" userId="b7923bd0fa9cf83f" providerId="LiveId" clId="{2C40F441-E614-49FC-A35E-3D635CABF63C}" dt="2024-10-02T15:32:37.265" v="1039" actId="20577"/>
        <pc:sldMkLst>
          <pc:docMk/>
          <pc:sldMk cId="2145193991" sldId="1242"/>
        </pc:sldMkLst>
        <pc:spChg chg="mod">
          <ac:chgData name="Mark Fishpool" userId="b7923bd0fa9cf83f" providerId="LiveId" clId="{2C40F441-E614-49FC-A35E-3D635CABF63C}" dt="2024-10-02T15:32:37.265" v="1039" actId="20577"/>
          <ac:spMkLst>
            <pc:docMk/>
            <pc:sldMk cId="2145193991" sldId="1242"/>
            <ac:spMk id="3" creationId="{43787FA9-748A-7B98-685C-A9E45CE32352}"/>
          </ac:spMkLst>
        </pc:spChg>
      </pc:sldChg>
      <pc:sldChg chg="modSp mod modNotesTx">
        <pc:chgData name="Mark Fishpool" userId="b7923bd0fa9cf83f" providerId="LiveId" clId="{2C40F441-E614-49FC-A35E-3D635CABF63C}" dt="2024-10-02T15:33:25.577" v="1073" actId="20577"/>
        <pc:sldMkLst>
          <pc:docMk/>
          <pc:sldMk cId="3699921008" sldId="1244"/>
        </pc:sldMkLst>
        <pc:spChg chg="mod">
          <ac:chgData name="Mark Fishpool" userId="b7923bd0fa9cf83f" providerId="LiveId" clId="{2C40F441-E614-49FC-A35E-3D635CABF63C}" dt="2024-10-02T15:33:25.577" v="1073" actId="20577"/>
          <ac:spMkLst>
            <pc:docMk/>
            <pc:sldMk cId="3699921008" sldId="1244"/>
            <ac:spMk id="3" creationId="{7DC83D7E-83D8-37E3-E462-4A601D13D48B}"/>
          </ac:spMkLst>
        </pc:spChg>
      </pc:sldChg>
      <pc:sldChg chg="modNotesTx">
        <pc:chgData name="Mark Fishpool" userId="b7923bd0fa9cf83f" providerId="LiveId" clId="{2C40F441-E614-49FC-A35E-3D635CABF63C}" dt="2024-10-01T13:38:32.374" v="139" actId="20577"/>
        <pc:sldMkLst>
          <pc:docMk/>
          <pc:sldMk cId="2412048259" sldId="1247"/>
        </pc:sldMkLst>
      </pc:sldChg>
      <pc:sldChg chg="modSp mod modNotesTx">
        <pc:chgData name="Mark Fishpool" userId="b7923bd0fa9cf83f" providerId="LiveId" clId="{2C40F441-E614-49FC-A35E-3D635CABF63C}" dt="2024-10-01T13:41:46.339" v="693" actId="20577"/>
        <pc:sldMkLst>
          <pc:docMk/>
          <pc:sldMk cId="3052262378" sldId="1248"/>
        </pc:sldMkLst>
        <pc:graphicFrameChg chg="modGraphic">
          <ac:chgData name="Mark Fishpool" userId="b7923bd0fa9cf83f" providerId="LiveId" clId="{2C40F441-E614-49FC-A35E-3D635CABF63C}" dt="2024-10-01T13:41:46.339" v="693" actId="20577"/>
          <ac:graphicFrameMkLst>
            <pc:docMk/>
            <pc:sldMk cId="3052262378" sldId="1248"/>
            <ac:graphicFrameMk id="4" creationId="{FBA3D2F1-0916-5C2E-74D2-D8170ADEC64D}"/>
          </ac:graphicFrameMkLst>
        </pc:graphicFrameChg>
      </pc:sldChg>
      <pc:sldChg chg="modSp mod">
        <pc:chgData name="Mark Fishpool" userId="b7923bd0fa9cf83f" providerId="LiveId" clId="{2C40F441-E614-49FC-A35E-3D635CABF63C}" dt="2024-10-01T13:42:39.156" v="702" actId="20577"/>
        <pc:sldMkLst>
          <pc:docMk/>
          <pc:sldMk cId="2155242540" sldId="1249"/>
        </pc:sldMkLst>
        <pc:spChg chg="mod">
          <ac:chgData name="Mark Fishpool" userId="b7923bd0fa9cf83f" providerId="LiveId" clId="{2C40F441-E614-49FC-A35E-3D635CABF63C}" dt="2024-10-01T13:42:39.156" v="702" actId="20577"/>
          <ac:spMkLst>
            <pc:docMk/>
            <pc:sldMk cId="2155242540" sldId="1249"/>
            <ac:spMk id="3" creationId="{736F44DB-AFE2-1237-BEF9-FAD92521873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11/10/2024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10/10/2024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692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704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Scope and Lifetimes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Scope and Lifetimes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is this concept important for understanding scope, visibility and lifetime of names in C++?</a:t>
            </a:r>
          </a:p>
          <a:p>
            <a:endParaRPr lang="en-US" dirty="0"/>
          </a:p>
          <a:p>
            <a:r>
              <a:rPr lang="en-US" dirty="0"/>
              <a:t>In C++, </a:t>
            </a:r>
            <a:r>
              <a:rPr lang="en-US" b="1" dirty="0"/>
              <a:t>association types</a:t>
            </a:r>
            <a:r>
              <a:rPr lang="en-US" dirty="0"/>
              <a:t> refer to the ways in which identifiers (such as variables, functions, or classes) are associated or linked with specific </a:t>
            </a:r>
            <a:r>
              <a:rPr lang="en-US" b="1" dirty="0"/>
              <a:t>scopes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Scope is simply the area of a program where an identifier is accessible and valid, and association types define just how (and where) these identifiers are tied to different scopes. </a:t>
            </a:r>
          </a:p>
          <a:p>
            <a:endParaRPr lang="en-US" dirty="0"/>
          </a:p>
          <a:p>
            <a:r>
              <a:rPr lang="en-US" dirty="0"/>
              <a:t>Understanding these different association types helps you manage the </a:t>
            </a:r>
            <a:r>
              <a:rPr lang="en-US" b="1" dirty="0"/>
              <a:t>visibility</a:t>
            </a:r>
            <a:r>
              <a:rPr lang="en-US" dirty="0"/>
              <a:t> and </a:t>
            </a:r>
            <a:r>
              <a:rPr lang="en-US" b="1" dirty="0"/>
              <a:t>lifetime</a:t>
            </a:r>
            <a:r>
              <a:rPr lang="en-US" dirty="0"/>
              <a:t> of names in C++, principally because we gain an understanding of how they are actually used (and fit “together”).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30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Files do not create scope in C++.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Global-entities may be accessed from other files with a simple forward-declaration.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`extern` is how we forward-declare variables.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Function and class forward declarations do </a:t>
            </a:r>
            <a:r>
              <a:rPr lang="en-US" b="0" i="1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need a keyword.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591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translation unit is simply the basic source code “entity” that is processed by a compiler.</a:t>
            </a:r>
          </a:p>
          <a:p>
            <a:endParaRPr lang="en-GB" dirty="0"/>
          </a:p>
          <a:p>
            <a:r>
              <a:rPr lang="en-GB" dirty="0"/>
              <a:t>It typically consists of:  Source code, i.e. </a:t>
            </a:r>
            <a:r>
              <a:rPr lang="en-GB" dirty="0" err="1"/>
              <a:t>cpp</a:t>
            </a:r>
            <a:r>
              <a:rPr lang="en-GB" dirty="0"/>
              <a:t> files plus the contents of all the header files (directly or indirectly) included.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13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simplest terms: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Stack – local variables and function call information; usually a limited lifetime (e.g. function scope), automatically “popped” when function exits.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Static storage – used for global and static variables; lifetime spans the entire program execution – deallocated when program terminates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Heap – dynamic memory allocation at runtime; not determined by scope – usually managed explicitly by software engineer (new, delete etc.); can cause memory leaks etc.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29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 Class definition is simply a collection of forward-declarations.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function-prototypes forward declare the functions.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data-members are also forward-declarations. They announce "If someone ever bothers to create an object of this type, it will contain the following data..."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Class static data members are likewise forward declarations, so require a definition as well.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231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modern C++, the use of </a:t>
            </a:r>
            <a:r>
              <a:rPr lang="en-US" dirty="0"/>
              <a:t>new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en-US" dirty="0"/>
              <a:t>delete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for dynamic memory management is generally discouraged in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favour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of using smarter and safer alternatives provided by the Standard Library and modern C++ features.  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includes automatic memory management, as exemplified by smart pointers.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We’ll look at these later.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53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C++ Programming Language text by C++ creator </a:t>
            </a:r>
            <a:r>
              <a:rPr lang="en-GB" dirty="0" err="1"/>
              <a:t>Stroustrup</a:t>
            </a:r>
            <a:r>
              <a:rPr lang="en-GB" dirty="0"/>
              <a:t>, states that the data segment (DS) is specifically reserved for global and static variables.</a:t>
            </a:r>
          </a:p>
          <a:p>
            <a:endParaRPr lang="en-GB" dirty="0"/>
          </a:p>
          <a:p>
            <a:r>
              <a:rPr lang="en-GB" dirty="0"/>
              <a:t>Generally, we say that initialised static variables are stored in the initialised data segment of the executable, whilst uninitialized static variables are placed in the BSS (Block Started by Symbol) sub-segment and are set to 0 at run-time, before the program starts.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16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18: </a:t>
            </a:r>
            <a:br>
              <a:rPr lang="en-GB" sz="4800" dirty="0"/>
            </a:br>
            <a:r>
              <a:rPr lang="en-GB" sz="4800" i="1" dirty="0"/>
              <a:t>C++ Scope and Lifetimes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83089F-4A14-F00D-4182-EF7897931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cap="none" dirty="0">
                <a:effectLst/>
                <a:latin typeface="+mn-lt"/>
              </a:rPr>
              <a:t>Heap Variables</a:t>
            </a:r>
            <a:endParaRPr lang="en-GB" sz="4400" b="0" cap="none" dirty="0">
              <a:effectLst/>
              <a:latin typeface="+mn-lt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9858A-B488-ED26-DDC4-E9F76A7E1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8944" y="678901"/>
            <a:ext cx="5803900" cy="4094163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latin typeface="+mn-lt"/>
              </a:rPr>
              <a:t>Classically…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Created by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Destroyed by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</a:t>
            </a:r>
          </a:p>
          <a:p>
            <a:endParaRPr lang="en-US" sz="1800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latin typeface="+mn-lt"/>
              </a:rPr>
              <a:t>However…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Slower to allocate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Slower to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Possibility of undefined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+mn-lt"/>
              </a:rPr>
              <a:t>behaviour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due to programmer error (bugs)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GB" sz="1800" b="1" dirty="0">
                <a:solidFill>
                  <a:srgbClr val="000000"/>
                </a:solidFill>
              </a:rPr>
              <a:t>Lifetime determined by programmer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</a:rPr>
              <a:t>it often goes wrong…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>
              <a:solidFill>
                <a:srgbClr val="000000"/>
              </a:solidFill>
              <a:effectLst/>
              <a:latin typeface="+mn-lt"/>
            </a:endParaRP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E6169-F55C-CE2B-B750-53A86063258B}"/>
              </a:ext>
            </a:extLst>
          </p:cNvPr>
          <p:cNvSpPr txBox="1"/>
          <p:nvPr/>
        </p:nvSpPr>
        <p:spPr>
          <a:xfrm>
            <a:off x="4788944" y="4101370"/>
            <a:ext cx="6694577" cy="83099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onsolas" panose="020B0609020204030204" pitchFamily="49" charset="0"/>
              </a:rPr>
              <a:t>my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// Allocation on heap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600" dirty="0">
                <a:solidFill>
                  <a:srgbClr val="7CA668"/>
                </a:solidFill>
                <a:latin typeface="Consolas" panose="020B0609020204030204" pitchFamily="49" charset="0"/>
              </a:rPr>
              <a:t>use it...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       // Deallocate to avoid memory leak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0FAD3-34C0-8C12-48E4-6C28206B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272" y="4101982"/>
            <a:ext cx="383497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04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D34FE2-69C3-F2E2-A288-F1FC0A888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cap="none" dirty="0">
                <a:solidFill>
                  <a:srgbClr val="FFFFFF"/>
                </a:solidFill>
                <a:effectLst/>
                <a:latin typeface="+mn-lt"/>
              </a:rPr>
              <a:t>Process Memory Layout</a:t>
            </a:r>
            <a:endParaRPr lang="en-GB" sz="4400" b="0" cap="none" dirty="0">
              <a:solidFill>
                <a:srgbClr val="FFFFFF"/>
              </a:solidFill>
              <a:effectLst/>
              <a:latin typeface="+mn-lt"/>
            </a:endParaRP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A3D2F1-0916-5C2E-74D2-D8170ADEC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15201"/>
              </p:ext>
            </p:extLst>
          </p:nvPr>
        </p:nvGraphicFramePr>
        <p:xfrm>
          <a:off x="4435566" y="719666"/>
          <a:ext cx="7216503" cy="267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5501">
                  <a:extLst>
                    <a:ext uri="{9D8B030D-6E8A-4147-A177-3AD203B41FA5}">
                      <a16:colId xmlns:a16="http://schemas.microsoft.com/office/drawing/2014/main" val="3433311897"/>
                    </a:ext>
                  </a:extLst>
                </a:gridCol>
                <a:gridCol w="2405501">
                  <a:extLst>
                    <a:ext uri="{9D8B030D-6E8A-4147-A177-3AD203B41FA5}">
                      <a16:colId xmlns:a16="http://schemas.microsoft.com/office/drawing/2014/main" val="2052135575"/>
                    </a:ext>
                  </a:extLst>
                </a:gridCol>
                <a:gridCol w="2405501">
                  <a:extLst>
                    <a:ext uri="{9D8B030D-6E8A-4147-A177-3AD203B41FA5}">
                      <a16:colId xmlns:a16="http://schemas.microsoft.com/office/drawing/2014/main" val="2467033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Object type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Object location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Object lifetime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34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function 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Code-block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14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‘new object’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Until ‘delete object’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42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globals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static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static data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Static storage*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Process start to termination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37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>
                          <a:latin typeface="Consolas" panose="020B0609020204030204" pitchFamily="49" charset="0"/>
                        </a:rPr>
                        <a:t>constexpr</a:t>
                      </a:r>
                      <a:r>
                        <a:rPr lang="en-GB" dirty="0"/>
                        <a:t> &amp; literals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08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262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3DEC2-DF62-C1D4-84FD-F438FEB2B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Stack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F44DB-AFE2-1237-BEF9-FAD925218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9754" y="461710"/>
            <a:ext cx="7057461" cy="4094163"/>
          </a:xfrm>
        </p:spPr>
        <p:txBody>
          <a:bodyPr/>
          <a:lstStyle/>
          <a:p>
            <a:r>
              <a:rPr lang="en-US" b="1" dirty="0"/>
              <a:t>Function arguments are evaluated before the function call in any order</a:t>
            </a:r>
          </a:p>
          <a:p>
            <a:endParaRPr lang="en-US" dirty="0"/>
          </a:p>
          <a:p>
            <a:r>
              <a:rPr lang="en-US" b="1" dirty="0"/>
              <a:t>Each function-call creates a stack-frame (activation-record) on the stack containing: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calling-point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function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for local variables</a:t>
            </a:r>
          </a:p>
          <a:p>
            <a:endParaRPr lang="en-US" dirty="0"/>
          </a:p>
          <a:p>
            <a:r>
              <a:rPr lang="en-US" b="1" dirty="0"/>
              <a:t>Execution jumps to the function-code</a:t>
            </a:r>
          </a:p>
          <a:p>
            <a:endParaRPr lang="en-US" dirty="0"/>
          </a:p>
          <a:p>
            <a:r>
              <a:rPr lang="en-US" b="1" dirty="0"/>
              <a:t>When the function returns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writes the result at the calling-point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deletes the local variables and the stack-frame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continues execution after the calling-point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24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23DEC2-DF62-C1D4-84FD-F438FEB2B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Stack Use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A04F8A-9D49-A9F2-B971-76DFC4FF9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60696"/>
              </p:ext>
            </p:extLst>
          </p:nvPr>
        </p:nvGraphicFramePr>
        <p:xfrm>
          <a:off x="4734404" y="719666"/>
          <a:ext cx="7072812" cy="5074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36406">
                  <a:extLst>
                    <a:ext uri="{9D8B030D-6E8A-4147-A177-3AD203B41FA5}">
                      <a16:colId xmlns:a16="http://schemas.microsoft.com/office/drawing/2014/main" val="3433311897"/>
                    </a:ext>
                  </a:extLst>
                </a:gridCol>
                <a:gridCol w="3536406">
                  <a:extLst>
                    <a:ext uri="{9D8B030D-6E8A-4147-A177-3AD203B41FA5}">
                      <a16:colId xmlns:a16="http://schemas.microsoft.com/office/drawing/2014/main" val="2052135575"/>
                    </a:ext>
                  </a:extLst>
                </a:gridCol>
              </a:tblGrid>
              <a:tr h="527447">
                <a:tc>
                  <a:txBody>
                    <a:bodyPr/>
                    <a:lstStyle/>
                    <a:p>
                      <a:r>
                        <a:rPr lang="en-GB" b="1" dirty="0" err="1">
                          <a:latin typeface="Consolas" panose="020B0609020204030204" pitchFamily="49" charset="0"/>
                        </a:rPr>
                        <a:t>val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 = foo(</a:t>
                      </a:r>
                      <a:r>
                        <a:rPr lang="en-GB" b="1" dirty="0" err="1">
                          <a:latin typeface="Consolas" panose="020B0609020204030204" pitchFamily="49" charset="0"/>
                        </a:rPr>
                        <a:t>baz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stack</a:t>
                      </a: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343592"/>
                  </a:ext>
                </a:extLst>
              </a:tr>
              <a:tr h="559388">
                <a:tc>
                  <a:txBody>
                    <a:bodyPr/>
                    <a:lstStyle/>
                    <a:p>
                      <a:r>
                        <a:rPr lang="en-GB" dirty="0"/>
                        <a:t>Evaluate </a:t>
                      </a:r>
                      <a:r>
                        <a:rPr lang="en-GB" b="1" dirty="0" err="1"/>
                        <a:t>baz</a:t>
                      </a:r>
                      <a:endParaRPr lang="en-GB" b="1" dirty="0"/>
                    </a:p>
                    <a:p>
                      <a:r>
                        <a:rPr lang="en-GB" dirty="0"/>
                        <a:t>Prepare 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Create stack frame: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144262"/>
                  </a:ext>
                </a:extLst>
              </a:tr>
              <a:tr h="1038863">
                <a:tc>
                  <a:txBody>
                    <a:bodyPr/>
                    <a:lstStyle/>
                    <a:p>
                      <a:r>
                        <a:rPr lang="en-GB" dirty="0"/>
                        <a:t>Push </a:t>
                      </a:r>
                      <a:r>
                        <a:rPr lang="en-GB" dirty="0" err="1"/>
                        <a:t>args</a:t>
                      </a:r>
                      <a:endParaRPr lang="en-GB" dirty="0"/>
                    </a:p>
                    <a:p>
                      <a:r>
                        <a:rPr lang="en-GB" dirty="0"/>
                        <a:t>Jump to </a:t>
                      </a:r>
                      <a:r>
                        <a:rPr lang="en-GB" b="1" dirty="0"/>
                        <a:t>foo</a:t>
                      </a:r>
                      <a:r>
                        <a:rPr lang="en-GB" dirty="0"/>
                        <a:t>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</a:t>
                      </a: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GB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endParaRPr lang="en-GB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</a:t>
                      </a: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GB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baz</a:t>
                      </a:r>
                      <a:endParaRPr lang="en-GB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foo-locals:</a:t>
                      </a:r>
                    </a:p>
                    <a:p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424221"/>
                  </a:ext>
                </a:extLst>
              </a:tr>
              <a:tr h="901714">
                <a:tc>
                  <a:txBody>
                    <a:bodyPr/>
                    <a:lstStyle/>
                    <a:p>
                      <a:r>
                        <a:rPr lang="en-GB" b="1" dirty="0"/>
                        <a:t>foo</a:t>
                      </a:r>
                      <a:r>
                        <a:rPr lang="en-GB" dirty="0"/>
                        <a:t>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write result at </a:t>
                      </a:r>
                      <a:r>
                        <a:rPr lang="en-GB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</a:t>
                      </a:r>
                      <a:endParaRPr lang="en-GB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37709"/>
                  </a:ext>
                </a:extLst>
              </a:tr>
              <a:tr h="901714">
                <a:tc>
                  <a:txBody>
                    <a:bodyPr/>
                    <a:lstStyle/>
                    <a:p>
                      <a:r>
                        <a:rPr lang="en-GB" dirty="0"/>
                        <a:t>stack unwound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foo-locals destructed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stack-frame dropped</a:t>
                      </a:r>
                    </a:p>
                    <a:p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8451"/>
                  </a:ext>
                </a:extLst>
              </a:tr>
              <a:tr h="901714">
                <a:tc>
                  <a:txBody>
                    <a:bodyPr/>
                    <a:lstStyle/>
                    <a:p>
                      <a:r>
                        <a:rPr lang="en-GB" dirty="0"/>
                        <a:t>continues after </a:t>
                      </a:r>
                      <a:r>
                        <a:rPr lang="en-GB" b="1" dirty="0" err="1"/>
                        <a:t>val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682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07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#29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Scope and Lifetimes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Scope and Lifetimes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8270" y="1776549"/>
            <a:ext cx="5748946" cy="3787365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Modern C++ uses the concepts of lifetime and scope to manage the visibility and existence of variables and objects.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Files do not create scope in C++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Scope is a term that refers to the region of program code where the variable is accessible and can be used, i.e.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dirty="0"/>
              <a:t>Block, Function, Namespace, Class/Struct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Lifetime of an object refers to the period between its creation and destruction; when it is valid to use.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new</a:t>
            </a:r>
            <a:r>
              <a:rPr lang="en-US" b="1" dirty="0"/>
              <a:t> and </a:t>
            </a:r>
            <a:r>
              <a:rPr lang="en-US" b="1" dirty="0">
                <a:latin typeface="Consolas" panose="020B0609020204030204" pitchFamily="49" charset="0"/>
              </a:rPr>
              <a:t>delete</a:t>
            </a:r>
            <a:r>
              <a:rPr lang="en-US" b="1" dirty="0"/>
              <a:t> keywords can be very dangerous.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Modern C++ features including smart pointers etc. help to improve these aspects.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5859806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C++ Scope and Lifetimes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Types of Association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Scope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Limiting Scope to Translation-unit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Lifetime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#29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Scope and Lifetimes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#30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Scope and Lifetimes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the importance of scope and lifetimes</a:t>
            </a:r>
          </a:p>
          <a:p>
            <a:pPr lvl="1"/>
            <a:r>
              <a:rPr lang="en-US" sz="1100" dirty="0"/>
              <a:t>Should be able to identify and use scope and lifetimes appropriately</a:t>
            </a:r>
          </a:p>
          <a:p>
            <a:pPr lvl="1"/>
            <a:r>
              <a:rPr lang="en-US" sz="1100" dirty="0"/>
              <a:t>Could be able to identify the impact of scope and lifetimes in memory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Must be able to </a:t>
            </a:r>
            <a:r>
              <a:rPr lang="en-US" dirty="0"/>
              <a:t>describe the importance of scope and lifetimes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Should be able to </a:t>
            </a:r>
            <a:r>
              <a:rPr lang="en-US" dirty="0"/>
              <a:t>identify and use scope and lifetimes appropriately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Could be able to </a:t>
            </a:r>
            <a:r>
              <a:rPr lang="en-US" dirty="0"/>
              <a:t>identify the impact of scope and lifetimes in memory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86BBB6-ED27-11C4-AD8F-E471726DF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Types of Association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87FA9-748A-7B98-685C-A9E45CE323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6768" y="5470090"/>
            <a:ext cx="5803900" cy="597827"/>
          </a:xfrm>
        </p:spPr>
        <p:txBody>
          <a:bodyPr/>
          <a:lstStyle/>
          <a:p>
            <a:r>
              <a:rPr lang="en-GB" sz="1200" b="1" dirty="0"/>
              <a:t>Fig 18.1 Different Association Types</a:t>
            </a:r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32E4ED5B-0B91-589B-6A25-4B1FDE68A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68" y="319820"/>
            <a:ext cx="7170448" cy="49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9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24EAF-BEB9-6654-5C77-C74B9B40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1C089-FBCC-2987-66AD-EDFB6DCB52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1" y="470264"/>
            <a:ext cx="7274405" cy="4973884"/>
          </a:xfrm>
        </p:spPr>
        <p:txBody>
          <a:bodyPr/>
          <a:lstStyle/>
          <a:p>
            <a:r>
              <a:rPr lang="en-US" sz="1800" b="1" dirty="0"/>
              <a:t>Scope = Visibility of names</a:t>
            </a:r>
          </a:p>
          <a:p>
            <a:endParaRPr lang="en-US" sz="1800" dirty="0"/>
          </a:p>
          <a:p>
            <a:r>
              <a:rPr lang="en-US" sz="1800" dirty="0"/>
              <a:t>Constrained by </a:t>
            </a:r>
            <a:r>
              <a:rPr lang="en-US" sz="1800" b="1" dirty="0">
                <a:latin typeface="Consolas" panose="020B0609020204030204" pitchFamily="49" charset="0"/>
              </a:rPr>
              <a:t>{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onsolas" panose="020B0609020204030204" pitchFamily="49" charset="0"/>
              </a:rPr>
              <a:t>::</a:t>
            </a:r>
            <a:r>
              <a:rPr lang="en-US" sz="1800" dirty="0"/>
              <a:t> Global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Namespace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Brace (or block) scope</a:t>
            </a:r>
            <a:endParaRPr lang="en-GB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49EE6-5156-EEEE-62BB-B91345669CEB}"/>
              </a:ext>
            </a:extLst>
          </p:cNvPr>
          <p:cNvSpPr txBox="1"/>
          <p:nvPr/>
        </p:nvSpPr>
        <p:spPr>
          <a:xfrm>
            <a:off x="4500297" y="3703589"/>
            <a:ext cx="6897344" cy="86841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sharedGlobal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some other TU defines this global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D8F22-2790-0EA8-30F0-47DAE687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694066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38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7FEDC-2033-15C3-60C6-EBD11015B2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Limiting Scope to Translation-unit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98EE5-FFD9-4DC2-085E-EF6238C0E8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2" y="2981362"/>
            <a:ext cx="5803900" cy="23286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Anonymous namespace gives local-linkage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entry in Symbol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be ‘</a:t>
            </a:r>
            <a:r>
              <a:rPr lang="en-US" b="1" dirty="0">
                <a:latin typeface="Consolas" panose="020B0609020204030204" pitchFamily="49" charset="0"/>
              </a:rPr>
              <a:t>extern</a:t>
            </a:r>
            <a:r>
              <a:rPr lang="en-US" dirty="0"/>
              <a:t> 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Prefer anonymous namespace to ‘ </a:t>
            </a:r>
            <a:r>
              <a:rPr lang="en-US" b="1" dirty="0">
                <a:latin typeface="Consolas" panose="020B0609020204030204" pitchFamily="49" charset="0"/>
              </a:rPr>
              <a:t>static</a:t>
            </a:r>
            <a:r>
              <a:rPr lang="en-US" dirty="0"/>
              <a:t>‘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D20574-89A4-FD65-FF08-414AB0DE588B}"/>
              </a:ext>
            </a:extLst>
          </p:cNvPr>
          <p:cNvSpPr txBox="1"/>
          <p:nvPr/>
        </p:nvSpPr>
        <p:spPr>
          <a:xfrm>
            <a:off x="4558782" y="383683"/>
            <a:ext cx="6897344" cy="2328637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variables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functions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definitons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typedefs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using declarations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static auto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= Widget{};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B4DF1-F8B6-38EF-9710-C9A79758D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34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D2F2BC-54DF-A319-D667-FB4178666D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Lifetime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83D7E-83D8-37E3-E462-4A601D13D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6509" y="678901"/>
            <a:ext cx="5803900" cy="4094163"/>
          </a:xfrm>
        </p:spPr>
        <p:txBody>
          <a:bodyPr/>
          <a:lstStyle/>
          <a:p>
            <a:r>
              <a:rPr lang="en-GB" sz="1800" b="1" dirty="0">
                <a:solidFill>
                  <a:srgbClr val="000000"/>
                </a:solidFill>
                <a:effectLst/>
                <a:latin typeface="+mn-lt"/>
              </a:rPr>
              <a:t>Lifetime = Persistence of values…</a:t>
            </a:r>
          </a:p>
          <a:p>
            <a:br>
              <a:rPr lang="en-GB" sz="1800" b="1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en-GB" sz="1800" b="1" dirty="0">
                <a:solidFill>
                  <a:srgbClr val="000000"/>
                </a:solidFill>
                <a:latin typeface="+mn-lt"/>
              </a:rPr>
              <a:t>This d</a:t>
            </a:r>
            <a:r>
              <a:rPr lang="en-GB" sz="1800" b="1" dirty="0">
                <a:solidFill>
                  <a:srgbClr val="000000"/>
                </a:solidFill>
                <a:effectLst/>
                <a:latin typeface="+mn-lt"/>
              </a:rPr>
              <a:t>epends on their storage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+mn-lt"/>
              </a:rPr>
              <a:t>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+mn-lt"/>
              </a:rPr>
              <a:t>Static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0000"/>
                </a:solidFill>
                <a:effectLst/>
                <a:latin typeface="+mn-lt"/>
              </a:rPr>
              <a:t>Heap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92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589641-C47F-5159-1847-18A588AF9A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Stack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C8F30-91A9-4A84-EF9E-A37BD22E40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3307" y="474772"/>
            <a:ext cx="7007950" cy="4094163"/>
          </a:xfrm>
        </p:spPr>
        <p:txBody>
          <a:bodyPr/>
          <a:lstStyle/>
          <a:p>
            <a:r>
              <a:rPr lang="en-US" b="1" dirty="0"/>
              <a:t>Default location for arguments and local variables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and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values destroyed at closing brace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clean-up</a:t>
            </a:r>
          </a:p>
          <a:p>
            <a:endParaRPr lang="en-US" b="1" dirty="0"/>
          </a:p>
          <a:p>
            <a:r>
              <a:rPr lang="en-US" b="1" dirty="0"/>
              <a:t>Lifetime is the same as scope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4543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08001B-3CF4-5A73-1214-AAE45A296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cap="none" dirty="0">
                <a:effectLst/>
                <a:latin typeface="+mj-lt"/>
              </a:rPr>
              <a:t>Static Variables</a:t>
            </a:r>
            <a:endParaRPr lang="en-GB" b="0" cap="none" dirty="0">
              <a:effectLst/>
              <a:latin typeface="+mj-lt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B8141-8966-80B1-219D-7B074AC35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6692" y="579276"/>
            <a:ext cx="7070524" cy="5285947"/>
          </a:xfrm>
        </p:spPr>
        <p:txBody>
          <a:bodyPr/>
          <a:lstStyle/>
          <a:p>
            <a:r>
              <a:rPr lang="en-US" sz="1800" b="1" dirty="0"/>
              <a:t>Global variables</a:t>
            </a:r>
          </a:p>
          <a:p>
            <a:r>
              <a:rPr lang="en-US" sz="1800" dirty="0"/>
              <a:t>  - including inside namespaces</a:t>
            </a:r>
          </a:p>
          <a:p>
            <a:r>
              <a:rPr lang="en-US" sz="1800" dirty="0"/>
              <a:t>  - whether marked as </a:t>
            </a:r>
            <a:r>
              <a:rPr lang="en-US" sz="1800" b="1" dirty="0">
                <a:latin typeface="Consolas" panose="020B0609020204030204" pitchFamily="49" charset="0"/>
              </a:rPr>
              <a:t>static</a:t>
            </a:r>
            <a:r>
              <a:rPr lang="en-US" sz="1800" dirty="0"/>
              <a:t> or not</a:t>
            </a:r>
          </a:p>
          <a:p>
            <a:endParaRPr lang="en-US" sz="1800" b="1" dirty="0"/>
          </a:p>
          <a:p>
            <a:r>
              <a:rPr lang="en-US" sz="1800" b="1" dirty="0"/>
              <a:t>Class static variables</a:t>
            </a:r>
          </a:p>
          <a:p>
            <a:endParaRPr lang="en-US" sz="1800" b="1" dirty="0"/>
          </a:p>
          <a:p>
            <a:r>
              <a:rPr lang="en-US" sz="1800" b="1" dirty="0"/>
              <a:t>Function static variables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Placed by compiler/linker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V. Fast &amp; efficient (next allocation is obvious)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Should not be used to hide dependencies (</a:t>
            </a:r>
            <a:r>
              <a:rPr lang="en-US" sz="1800" strike="sngStrike" dirty="0"/>
              <a:t>modifying </a:t>
            </a:r>
            <a:r>
              <a:rPr lang="en-US" sz="1800" strike="sngStrike" dirty="0" err="1"/>
              <a:t>globals</a:t>
            </a:r>
            <a:r>
              <a:rPr lang="en-US" sz="1800" strike="sngStrike" dirty="0"/>
              <a:t> inside a function</a:t>
            </a:r>
            <a:r>
              <a:rPr lang="en-US" sz="18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b="1" dirty="0"/>
              <a:t>Lifetime from process-set-up to process-clean-up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8761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BCED38-5E0C-D679-4805-5AC0F19D33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cap="none" dirty="0">
                <a:effectLst/>
                <a:latin typeface="+mj-lt"/>
              </a:rPr>
              <a:t>Inline Static Variables</a:t>
            </a:r>
            <a:endParaRPr lang="en-GB" b="0" cap="none" dirty="0">
              <a:effectLst/>
              <a:latin typeface="+mj-lt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C5160-8A26-8CC9-F1BC-A97B473594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5069" y="474773"/>
            <a:ext cx="6850061" cy="4094163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static-storage variables must be defined, as well as declared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0000"/>
                </a:solidFill>
              </a:rPr>
              <a:t>Can inline in .h instead: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132FA-D973-836F-429F-7454F2CA2093}"/>
              </a:ext>
            </a:extLst>
          </p:cNvPr>
          <p:cNvSpPr txBox="1"/>
          <p:nvPr/>
        </p:nvSpPr>
        <p:spPr>
          <a:xfrm>
            <a:off x="4815069" y="915778"/>
            <a:ext cx="6458177" cy="1435536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myGlobal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 // This is only a forward-declaration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static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baz_static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71B00-53A5-6EDA-05B4-35DF7F87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719" y="915778"/>
            <a:ext cx="383497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B6DD5E-7D9F-7A37-5694-1CDC017E4BA6}"/>
              </a:ext>
            </a:extLst>
          </p:cNvPr>
          <p:cNvSpPr txBox="1"/>
          <p:nvPr/>
        </p:nvSpPr>
        <p:spPr>
          <a:xfrm>
            <a:off x="4815069" y="2513801"/>
            <a:ext cx="6458177" cy="915199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.</a:t>
            </a:r>
            <a:r>
              <a:rPr lang="en-GB" sz="16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file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myGlobal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::_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baz_static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A0900-B52D-3FBE-1A23-A6EF9505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719" y="2513801"/>
            <a:ext cx="383497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9DE791-B46D-75F0-7B5D-D152E0DD63E1}"/>
              </a:ext>
            </a:extLst>
          </p:cNvPr>
          <p:cNvSpPr txBox="1"/>
          <p:nvPr/>
        </p:nvSpPr>
        <p:spPr>
          <a:xfrm>
            <a:off x="4815069" y="4151101"/>
            <a:ext cx="6458177" cy="915199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myGlobal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Baz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baz_static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425621-3D32-4BEE-8DDE-3B261A940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719" y="4151101"/>
            <a:ext cx="383497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15277</TotalTime>
  <Words>1408</Words>
  <Application>Microsoft Office PowerPoint</Application>
  <PresentationFormat>Widescreen</PresentationFormat>
  <Paragraphs>268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Consolas</vt:lpstr>
      <vt:lpstr>Krana Fat B</vt:lpstr>
      <vt:lpstr>Montserrat</vt:lpstr>
      <vt:lpstr>Montserrat Black</vt:lpstr>
      <vt:lpstr>Segoe UI</vt:lpstr>
      <vt:lpstr>Söhne</vt:lpstr>
      <vt:lpstr>Office Theme</vt:lpstr>
      <vt:lpstr>Advanced C++ Internals: Chapter 18:  C++ Scope and Lifetimes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#29</vt:lpstr>
      <vt:lpstr>C++ Internals Lab #30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1164</cp:revision>
  <cp:lastPrinted>2019-07-11T13:24:49Z</cp:lastPrinted>
  <dcterms:created xsi:type="dcterms:W3CDTF">2019-07-10T13:11:53Z</dcterms:created>
  <dcterms:modified xsi:type="dcterms:W3CDTF">2024-10-10T23:03:45Z</dcterms:modified>
  <cp:category/>
</cp:coreProperties>
</file>